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2"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46C33E-DEAC-4A14-A6F2-4163A1CE3257}" type="datetimeFigureOut">
              <a:rPr lang="en-US" smtClean="0"/>
              <a:t>10/3/2013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0D7779-1244-4304-8739-FF2B7ACF293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6C33E-DEAC-4A14-A6F2-4163A1CE3257}"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6C33E-DEAC-4A14-A6F2-4163A1CE3257}"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6C33E-DEAC-4A14-A6F2-4163A1CE3257}"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46C33E-DEAC-4A14-A6F2-4163A1CE3257}"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D7779-1244-4304-8739-FF2B7ACF293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6C33E-DEAC-4A14-A6F2-4163A1CE3257}"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46C33E-DEAC-4A14-A6F2-4163A1CE3257}" type="datetimeFigureOut">
              <a:rPr lang="en-US" smtClean="0"/>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46C33E-DEAC-4A14-A6F2-4163A1CE3257}" type="datetimeFigureOut">
              <a:rPr lang="en-US" smtClean="0"/>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C33E-DEAC-4A14-A6F2-4163A1CE3257}"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6C33E-DEAC-4A14-A6F2-4163A1CE3257}"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D7779-1244-4304-8739-FF2B7ACF29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46C33E-DEAC-4A14-A6F2-4163A1CE3257}"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0D7779-1244-4304-8739-FF2B7ACF293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46C33E-DEAC-4A14-A6F2-4163A1CE3257}" type="datetimeFigureOut">
              <a:rPr lang="en-US" smtClean="0"/>
              <a:t>10/3/2013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0D7779-1244-4304-8739-FF2B7ACF293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Iron deficiency in pet animals</a:t>
            </a:r>
            <a:endParaRPr lang="en-US" dirty="0"/>
          </a:p>
        </p:txBody>
      </p:sp>
      <p:sp>
        <p:nvSpPr>
          <p:cNvPr id="3" name="Subtitle 2"/>
          <p:cNvSpPr>
            <a:spLocks noGrp="1"/>
          </p:cNvSpPr>
          <p:nvPr>
            <p:ph type="subTitle" idx="1"/>
          </p:nvPr>
        </p:nvSpPr>
        <p:spPr/>
        <p:txBody>
          <a:bodyPr/>
          <a:lstStyle/>
          <a:p>
            <a:pPr algn="ctr"/>
            <a:r>
              <a:rPr lang="en-US" dirty="0" smtClean="0"/>
              <a:t>Dr. Mohamed M. </a:t>
            </a:r>
            <a:r>
              <a:rPr lang="en-US" dirty="0"/>
              <a:t>G</a:t>
            </a:r>
            <a:r>
              <a:rPr lang="en-US" dirty="0" smtClean="0"/>
              <a:t>hanem</a:t>
            </a:r>
            <a:endParaRPr lang="en-US" dirty="0"/>
          </a:p>
        </p:txBody>
      </p:sp>
    </p:spTree>
    <p:extLst>
      <p:ext uri="{BB962C8B-B14F-4D97-AF65-F5344CB8AC3E}">
        <p14:creationId xmlns:p14="http://schemas.microsoft.com/office/powerpoint/2010/main" val="116606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lstStyle/>
          <a:p>
            <a:r>
              <a:rPr lang="en-US" dirty="0"/>
              <a:t>A deficiency in iron results in the development of anemia (lower than normal number of red blood cells). In iron deficiency anemia, the size of each red blood cell and the amount of hemoglobin it contains are also </a:t>
            </a:r>
            <a:r>
              <a:rPr lang="en-US" dirty="0" smtClean="0"/>
              <a:t>reduced</a:t>
            </a:r>
            <a:endParaRPr lang="en-US" dirty="0"/>
          </a:p>
        </p:txBody>
      </p:sp>
    </p:spTree>
    <p:extLst>
      <p:ext uri="{BB962C8B-B14F-4D97-AF65-F5344CB8AC3E}">
        <p14:creationId xmlns:p14="http://schemas.microsoft.com/office/powerpoint/2010/main" val="363408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lstStyle/>
          <a:p>
            <a:r>
              <a:rPr lang="en-US" dirty="0" smtClean="0"/>
              <a:t>Reduced intake of iron in the diet</a:t>
            </a:r>
          </a:p>
          <a:p>
            <a:r>
              <a:rPr lang="en-US" dirty="0"/>
              <a:t>Puppies and kittens can be born with lower than normal stores of iron if their mothers did not receive adequate iron during pregnancy. Feeding supplemental iron to the mother while nursing can not make up for this lack of reserves since this treatment does not increase the iron content of the milk. Puppies and kittens with this condition often develop iron deficiency anemia during the nursing period</a:t>
            </a:r>
          </a:p>
          <a:p>
            <a:endParaRPr lang="en-US" dirty="0" smtClean="0"/>
          </a:p>
          <a:p>
            <a:endParaRPr lang="en-US" dirty="0"/>
          </a:p>
        </p:txBody>
      </p:sp>
    </p:spTree>
    <p:extLst>
      <p:ext uri="{BB962C8B-B14F-4D97-AF65-F5344CB8AC3E}">
        <p14:creationId xmlns:p14="http://schemas.microsoft.com/office/powerpoint/2010/main" val="381290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t>
            </a:r>
            <a:endParaRPr lang="en-US" dirty="0"/>
          </a:p>
        </p:txBody>
      </p:sp>
      <p:sp>
        <p:nvSpPr>
          <p:cNvPr id="3" name="Content Placeholder 2"/>
          <p:cNvSpPr>
            <a:spLocks noGrp="1"/>
          </p:cNvSpPr>
          <p:nvPr>
            <p:ph idx="1"/>
          </p:nvPr>
        </p:nvSpPr>
        <p:spPr/>
        <p:txBody>
          <a:bodyPr>
            <a:normAutofit/>
          </a:bodyPr>
          <a:lstStyle/>
          <a:p>
            <a:r>
              <a:rPr lang="en-US" dirty="0"/>
              <a:t>As its primary function, iron combines with </a:t>
            </a:r>
            <a:r>
              <a:rPr lang="en-US" u="sng" dirty="0"/>
              <a:t>Copper (Cu)</a:t>
            </a:r>
            <a:r>
              <a:rPr lang="en-US" dirty="0"/>
              <a:t> and protein to form hemoglobin, the molecule in red blood cells that carries oxygen. </a:t>
            </a:r>
            <a:endParaRPr lang="en-US" dirty="0" smtClean="0"/>
          </a:p>
          <a:p>
            <a:r>
              <a:rPr lang="en-US" dirty="0" smtClean="0"/>
              <a:t>Iron </a:t>
            </a:r>
            <a:r>
              <a:rPr lang="en-US" dirty="0"/>
              <a:t>also is necessary for certain </a:t>
            </a:r>
            <a:r>
              <a:rPr lang="en-US" b="1" i="1" u="sng" dirty="0"/>
              <a:t>enzymes</a:t>
            </a:r>
            <a:r>
              <a:rPr lang="en-US" dirty="0"/>
              <a:t> in the body to function </a:t>
            </a:r>
            <a:r>
              <a:rPr lang="en-US" dirty="0" smtClean="0"/>
              <a:t>normally</a:t>
            </a:r>
          </a:p>
        </p:txBody>
      </p:sp>
    </p:spTree>
    <p:extLst>
      <p:ext uri="{BB962C8B-B14F-4D97-AF65-F5344CB8AC3E}">
        <p14:creationId xmlns:p14="http://schemas.microsoft.com/office/powerpoint/2010/main" val="254982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648072"/>
          </a:xfrm>
        </p:spPr>
        <p:txBody>
          <a:bodyPr>
            <a:normAutofit fontScale="90000"/>
          </a:bodyPr>
          <a:lstStyle/>
          <a:p>
            <a:r>
              <a:rPr lang="en-US" dirty="0" smtClean="0"/>
              <a:t>Clinical symptoms</a:t>
            </a:r>
            <a:endParaRPr lang="en-US" dirty="0"/>
          </a:p>
        </p:txBody>
      </p:sp>
      <p:sp>
        <p:nvSpPr>
          <p:cNvPr id="3" name="Content Placeholder 2"/>
          <p:cNvSpPr>
            <a:spLocks noGrp="1"/>
          </p:cNvSpPr>
          <p:nvPr>
            <p:ph idx="1"/>
          </p:nvPr>
        </p:nvSpPr>
        <p:spPr>
          <a:xfrm>
            <a:off x="457200" y="1124744"/>
            <a:ext cx="8229600" cy="5544616"/>
          </a:xfrm>
        </p:spPr>
        <p:txBody>
          <a:bodyPr>
            <a:normAutofit/>
          </a:bodyPr>
          <a:lstStyle/>
          <a:p>
            <a:r>
              <a:rPr lang="en-US" dirty="0" smtClean="0"/>
              <a:t>symptoms </a:t>
            </a:r>
            <a:r>
              <a:rPr lang="en-US" dirty="0"/>
              <a:t>of anemia include decreased growth rate, weakness, and increased susceptibility to stress or disease. </a:t>
            </a:r>
            <a:endParaRPr lang="en-US" dirty="0" smtClean="0"/>
          </a:p>
          <a:p>
            <a:r>
              <a:rPr lang="en-US" dirty="0" smtClean="0"/>
              <a:t>Animals </a:t>
            </a:r>
            <a:r>
              <a:rPr lang="en-US" dirty="0"/>
              <a:t>with iron deficiency may also develop constipation.</a:t>
            </a:r>
          </a:p>
        </p:txBody>
      </p:sp>
    </p:spTree>
    <p:extLst>
      <p:ext uri="{BB962C8B-B14F-4D97-AF65-F5344CB8AC3E}">
        <p14:creationId xmlns:p14="http://schemas.microsoft.com/office/powerpoint/2010/main" val="188933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US" sz="2800" dirty="0" smtClean="0"/>
              <a:t>Pale oral mm in a dog due to </a:t>
            </a:r>
            <a:r>
              <a:rPr lang="en-US" sz="2800" dirty="0" err="1" smtClean="0"/>
              <a:t>anaemia</a:t>
            </a:r>
            <a:endParaRPr lang="en-US" sz="2800" dirty="0"/>
          </a:p>
        </p:txBody>
      </p:sp>
      <p:sp>
        <p:nvSpPr>
          <p:cNvPr id="3" name="Content Placeholder 2"/>
          <p:cNvSpPr>
            <a:spLocks noGrp="1"/>
          </p:cNvSpPr>
          <p:nvPr>
            <p:ph idx="1"/>
          </p:nvPr>
        </p:nvSpPr>
        <p:spPr/>
        <p:txBody>
          <a:bodyPr/>
          <a:lstStyle/>
          <a:p>
            <a:endParaRPr lang="en-US" dirty="0"/>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C5APgDASIAAhEBAxEB/8QAGwAAAgIDAQAAAAAAAAAAAAAABAUDBgABAgf/xAA1EAACAgIBAwMEAQMCBgIDAAABAgADBBEhBRIxE0FRBiJhcTIUI4EzQhU0UmJykSShQ7HB/8QAGAEAAwEBAAAAAAAAAAAAAAAAAQIDAAT/xAAhEQACAgIDAAMBAQAAAAAAAAAAAQIRAyESMUETMlEicf/aAAwDAQACEQMRAD8AcOm1PE3UNjmdkbWZUBxucvoxsjjUhddQlxrxILOTBIKBnGoPdsg8jiFWcbgGS5A2BsjmSZTpAr5aIHFY7hWRsN7gxD9RHvyEKMO0gfZrwZ11C70g+Sjf2Lh5HlD+Yre++xgLiGAGwRKRRzSdsZ4rCmlLGG0POp1nm/0fUXYqYaUH8yDJIfGqRN7CgmMrDbb05NJwpVRv3aMgA/UcQYeFhlCfVK9zEe03jddIRqkw0stKdpZhvctGV01a+kKLQDYBtmPtxuecNY9WUXrYqT7iNVAY/wDqTHrowsUCoJa6hifiVlUa20JWpZjwBGWfnXZSobmLFVAH6jXpeLjLiV3PYiWFddze34mAV96LaNLYhU/mdCokbPiXWq7oiJvMsGQwGiSPH6i7M6Ma1sz8Ardh+3/b/iTlopCNlbVDvgePgxp0/PzsXRpvfQ/2sdiR20EMbOwIGGwB4kuNV6i7Ei5nTHGPMT6kv325NCt+V4jWjreHdwWNbfDCV6jHHvNWVrvYi/Ix/jRb68qqz+Fin87koYfMojHs2QSP0dQqjOya1UJc2vgmMsorx0XPu34M3uVdetZNSfegf/MmX6mqQD1qnA/HMosiE4ljm4mq+o+nOObu3/yEJr6305zpcuvf5MbkI1QfqZqRV5dFn8LUb9MJKro38SD+o1mOSszR1JBqZqFMBHqZOyJkJjhVJG5ynk/gyViAnMgXQ3+4j0ZEjGQvzJGYCD2uPmK2OiG9gAdniJL81X9ZVYBeF7t/Ml6jmp3tTYjemeCwlYzzj41xqoLNTYuiCfH5gUbdk5z8RopkUvbQSPUVjoHw6/GoGSC50vbz/Ee0iuyLLtB22V47ved178+ZUiNO5RhIAgDs45/A8w7AybtUVP8AdTXaHPHMSqTteeBzqOOh59eLlepeqmvyS0AUx317rtVuPZj0AkshG/iUmvHbJscJ5HiEdWyvUyHeodqOxOvxCOjXf0Zc5Ffd3roA+OfeaT0FK2DJhZeO6v2o3xs7E2uBk227tdVB5/AjX1qkX7jzriDPlM2hUuz+pF5GXWJG6em1BB3dzP3fy3x/6j/peHZ6LNReRWFPep8H8REoynPdsKPiZ2Zi/wAb2A9wDE5fpRJLoZnFrdGA9uZFiY6ozLrQ8iK3yMnHbgkzlupWBvzFobkNsi2uhtb5gV+YWBFakk//AFN0IbtPaN7+YdWlYHaqiA3ITMMlp2nrowGo0Za1J2QJwyAjYmsNgnqXsP4cyJsdyCbDsxlQncxBk9uPpfHE1g9K+1QOwQIDfSBvQEc3oFaCWVhgRKQkLOOgLFZgDp2H+ZKcy/HsBoyLEI9+6Cd/p2FdTLDsjiXOVsbVfUnVagB/UllDb0R5/Es2F9X4tqAZKPU3uRyJT6sb1KS2vaBBjVYQf/Uypm5NHqNHWsC/XblJ/k6mTzAWd3JmQ0w8z1yzbHzxOOxvbUmABG5z4MVoogdkffniRWLrcMccQaze9RWiiKz9QpkVL61B43yJVsi98kf3ANj4E9CyahYhRhsGU7q3TTj2lqwe0zRl+kskPUKVXjgcyVPffj4muUHHma18ypGgipS3j/7kwqPaQfMjqOlBHiOKcdH6ZZl6+5D29vzEbY6QhuXuyVqIOvEOpwmc+T8Dc46YP6jMZiOQOD8SyUYwCiTmymOPosr6ePfnQhdWMq64EYCnQ0Jhr15HMkyyB1qGvE4urA1oQ0LNtWHTWufaajFdyge8jXAkCIrMD2x5l9NsYbVSYvWlkfsYa1Caji4slf28SbDZm13w6rB9exV1xG//AAitVHaujDVrQnTK3l0OXDrzudYqsKiHB37RrZV6dhRxyPE5bGNg0u+YowDjsA438xmVDVHfxBH6e9K9ygn5klFxaoAnnxMjPYty8cux7fA5gD1lCQRLQcdTXsjzE3UaRW414MHQ12isZShMnbDg8zgnus4h/UMcuneo8QGof3VnVFpxOWcakWDp9e6ACPaJuqU+jdLF09T6K/EB69Rx368cycXUgyVor4PxMnI8TJ0kLPZMawOgIndg4iPoeettS886jwt3CSTs6UcLyJFcsk1o7mnIIg8HQFaIpzqw40QDuNr/AHi6zm1QfmRY/hWc/AavbBdAmLCCrdpnpeb00ZXTmVRpiOP3PPc+hqb2DDTjgiXjpHNJGqQWB/AjPDzOzBuxX4LsGU/BitDpQR4I8wqqqxu3tAPG4G6Mk2Muh4JPr2EHk6B1wY+pqKgKRM+nMMthLs7G9/5jm3DAUMPaI03ssmkqFr1BV/UGt2bQFBOhD7B5GuZNg4+n9TtDCLVsa6ESd5P37HPiM8GsFlBG+7xDsnCFimxV0feQYmkvQa5EPGnsF2tDD0EC67REPWcIV2CxF0DLMRF/VqfUxnP/AEjcpONIWLpgvSKNqpaNGTzBOjlXTaEHQ1xGJWNBaBLsrnV17MhT8w/Cxv7QZh5iz6pc15GOF/3cx7gMLMOth7rJQScmgt6I7KVZGUga1Kx6RrzfS/MtzjUr+bSR1OuwD7SD/wC4Mi6o0GE6HpgD2EQ9aXlP/LUfhh26ibrQ+6tv+6JIaLARjg0lSPI8yt5dRxsrnxuW2k7EW9X6XdlMDjptvibHKnTFmrVhXTCGx1I+JnW6y2G2pD0RbaqzTepV1OiIxz17sZh+IW6kL2ihnhiJk3kjtucfmZOxbRztbLB0PMNFoVj+OZesLIFlY5lCfEZGDDyI66VnFdKTIvTtFIS8LcfEGsOjqbqvV6wd+0EyL1D63Fky0XZq9uDFb2AZFe/mS5OUoB+6IsjOH9TXz/uEl2x26R6NiANQAfeU7636aKz/AFdY1vhvzLd01w+KhHxF31fR6vRbjrZXmdS+pzs81pbbgHkeNRtjIPV9OvwdAf8A9gXT8Z7bl9MAuv36PwJY+i4PerZNmvuckCSmNDRZehqK6TWRrQjXW4r6aQt3YfJEagSmPaDLsV9QqNZ718HzDMEA4y6+JmandSwPxIcO0JQqnjQgVRnsLdoO1xFOdamFcHcfaxHPxGyMCuxFvXsFs7DamshXJ4PxDNWtAi6exguVQyBg6kEb4MW9U6xgY2PaL7lVu0/bvkzOn9HpwKOxNsSNszHyYi+qOgf8QK2VaWweWPxEcpem/wAFX0v9U1dNvyFzQ5qsO1K86lowPqSvquWaenVM1ajb2PwBPL8rGsxsp8ewadW7f3PS/pXoa9Ko7/U7muVWbftG80IpNvZP1Pp/9ayvY57k8ah/TyFpFfA7eJO6DUQdTzc3p9wsxKFtr1t1J5iVwdlLtD+0bGvmcGhdeAf8RX0Tq+T1TVr4ZppHuTyY79o6pi3Ql6jV6S+ovHzEnVrA1NZB/wB0tHUKg9Fi/Kmed3ZF3ea7eArcDU55rZRDGizRAHvxHmNSAnjmJejV+tZ6jeF8Sy1gBdRYRM2KOoViu9WA1vicWDvqI/EJ6x/s/cHTlf8AEzewMo3Vk9PMcfmZCvqKvtyifmZO7G7ijmktlsuw+DxFt1T0PtRxLRbSOYrzaQQQR7SbQ1A1XVhVUATF+Z1oG3YPEAzwydwihzsncygmbm0NcnqjONAwD1XewMfYgyEnY1JaRsiOopdCubfZ619P2d2BX/4yfrCGzpuQoG/sPEX/AErZ3YCD8R1cO6lh8iaPRTw836bj1O6FL+2w7UjXtLVRjri0LUvgSu/S2H6vXbxap7ULED87l2uxFZeBr9SDTGTBMa2uu9XZtR2nKg+0qmUtlLlHGvz8wmv6jrx8YJbWzOo8j3gxZUtSGaH1qd3B8SF6F1wIt+musN1h8p2UKEYBVHxHjLsS9KSsURdS61X0VUOQjNW50GX2MCwvqO/q+fVX0/HIxkb+87Rv1LBqygFuQOoOwCOIF0jEx8LJuShAnqEEiStrQavY/wBAiDZFYKniEL4nFn8ZWSTRih9b6KMjqq3hu3nbD5lzwWDUpr2UCJeocZJMM6df26BPE54S3so4KtDZhsRZnoCCx8xkHDLvcA6gQKmJj5KaEj2D9JuC91fjR4joaIlWxHK3bEstDhkBE2GXg2RUc5A2OZUPqDBrPbaw0Vbk/IlxtGxEXXKg+K4I4i5UCIt6Yi1j7fEcqRqV/ptpQ9h51HSPuTgwyWwbqo7gNe0DqbS8w7J+9yv4i3faxHxFYBD9TJ9/cJk7+oPvTevaZOvDL+SM1sv1y+YszE4Mb2DgxdnDSmFmKb1cAMwiFuDHfWW/uEfJiRvMeJJnO5NS+iBIJsHUILPTPou8PigAy0nlSJ5/9BZP9w1Ez0Acyce6Lx6Kf0F7aOuXUXJr7mI49ty4ldxRk45PW6rlH+wgxwv8Zo9sKAc7EW+oqf2D8Sl9WxsiprK1rd2HuonoDjY1FfUT6aMR5PG5HLBJ2PF+AH0NgHEw2vffffyQfaWrzFvRx/8AEr+dRkJfH9RXpkFy/aYjJKZncD7x7eQEJiG1h6hP5ksvZTGrQ5ouDp+ZrIsCqTuLVtIA7PInNtzWDR8Tc9UHhsEyiHfu+ZHWWXxJrU34m0r48yHpXwmpzWrGnBg+bl+tsA8Tm1SJAU4PzC2wUjms9rRriZXpkDfEUDiSdxC8QJtGkrLMLVdNqYq606jHIMCpzWReD4gXUM42oY8p2hFCmBoxRyQfeNcW4Om98xBRYzsw+IwrLVhTE6GasYWv/eA/EDzl7G7vmYclbLBrzO+o844b4gJ9MRdUHqUn9TJvL5qMyUg6Qso7PQHi3P8A4mMbPBi3O/gZ0skyhdYfd7D4MVtGXWAf6lj+YtMZEmczJnvMjALB9G3+l1MDfBE9SqbuUGePdCt9HqNTfmes4NoelTv2kXqRaHRJajf1COPHgwnx/mR77jJiPs48x4jHJifq7aOo33sRXnp6jncnl2imPsm6PZ/Z7TGgP5iPFY0+IS+bxqaE+KphlG2T51g7NAxHYrB9xhcHaoPzA7ORuTyb2PBUEUICu/xIrRyRO6LtLozVg8/E16N6Q8TakSN37RoTrG07aI8xPQnbKDIXQGS2kqSIMzzMCIWXR/c5J4PM21ncf1IWs0YowPfYVbSg8yJ1+zzuSXOGPEiZvtOzxMLZBWortJHvDwwZdRa7c7Enrt+39RjWTdnazEedbhF7izBOzB1fdXePIgzZJ7DV7bmoD2C3A9pEySkb/UyZDUi9WsNai3MYdpH4hlx8wC/bKROk5GUnrI/vNFRj7rdOmJHzEbCOiTOJyfM6M51GAT4j9mQjfBnqXRcjvw0JnlKHTA/megfT2RvDUbnPntNMti2WuptkQweIlx8seulfzHKc8e0fFLkh2gZ7VQMN+IFY3cSfmDhmfIt2T/IyVz2rJt2WiqRC76BEha3TDfIE1Y2yYPY3I58yTY47W4PSqr4MGdOSomukuGYqeT7bjG3DBIYN26lknJWTbpgAx3KhgDqdX6rq5B/zJcjPow69WsO72iLqPW2yPtQAKYHS6Crkye9h+pvp9yet9x4iNrsizhm0JOrf05BDd2/P4kunY/F0PMq2pWJ3xFd+SinzA772sHJMiPa+ud8TPbNxoLqyK3Yjepzln00LAgj9wJ61A2nn3kdjEVFQSZkgNHLZYHO5DblgDg8QcoGJBkVlIHGzqOoom2wxb1cHRknrDt8+YAtZA+0+JExffafeHimLbHi2ax/3Bu4G9plX34iAnkQNbNW8wUNyD2fQmSAv3LMmGsvVngwSzgmFPsCBXtre5Y5mV7rg2GMrhEsHVySWiRk1qOiTISnG9SPsJ9oQdCbTbHgQ2AhqqLOAeJauj3ejT27leSp3f/pEe4CBEHO5DNtF8KHNGR22iwnwZYaur4xrBNgB9xKj3/doSK7aqZOMnHovJWWPHuW3JudDtSeJNc+k2Il6ZZ2V6+Ye1+1Ih5BRE7iQXWDuH4guVlemdHzF92Ta7HSkSdWxx3XmLQpcNz7aMkyvqRhWKkBOxyZXa6rbn7SW0ZKm1rKBN6Ou7XiUVoRq3ZNl3PmJ6nOt6kGMqp91h5B4mjc1NTU2Ag72NzTuprHyYKGTCs3IR7B2KANTmsd/6gYMJptAHJ5goPKjq4aAO/Ej3oA+JK1iHYYbEHyLgxBI0oGgJqA5mmtIB1BWv55mWWE8jxBbLN+QIyROUjdln37Hid9wcb94OdkbnVRAPPIjUT5EgJ7jJKwGIJE5RQOdcHxCK01WWHzAxkzgsazr/wBQS06O/eEWt3DfxILdFDMgyMqt40Zkgo+59TIzVATPUGUFYqzQRuMmfiLc0gtuVIsQ549QbHn3ii+s74j29QWIHgxTmHt414msWgSunvbmMaqqqk2dbi+u0KeZOL1bzMwI4yrwG7U4h2DcWQaia777Pt+YxxXGNWO7+be0Sa0UxypjP1CjA7m3Y2tBq27zswtGA8SB0JhlAIrXfGpM7HQI9pHR9yAGS+3aBsiahlsDzKBdaHJ1xInCBDv2EKdtj/8AcBySN6ENBbI0sZDpTz8zmq+yq0sDzvZB95vt0QZFeNOG9oyROUjnNy7MvINluu7WuBqRpbsaPkTYTufa/wCZHl1mpiV8RqE5Ube3jidC/S+fMEQd/wCzObA9eviHiD5A05WveYbPUB1BB9y8eZ3VtNg/EPADyHFtuhoGCNYSZ3fWfU/Ei7CHAMeMUTlIPxqWereuJjVtWCdcajHDqLY6qo9pH1EdtJRRzqL6G9ACXKagN6YGMVOscEEeOYlVNHthjsy1aQn8wSiGMiQqSrAe44kFo2gA40CZItpARSCCZxkfbUT7sdCKkPdkWGPvJ+Zkmxqj36/MyZmWj0C08RP1C3saNrYj6n/MSrJsHqDWnWpHldN7+fmGY3mE3fwX9yTbQ8YplXu6eyg6MBsR6To7ljv8xT1DwY0ZM04JKwagqD3n2kTXH1O9j+hMX/TkN/8AL/EfsjdIbYl4bXMNFmj5ibD8mMk/kP1JSVMvGTaG+PdsbB51Nf1DB2O/EFxf5N+p2fLRGVQUr9y8jW4JlFU8ydP4rBM+FCykZUwsUgGD3W9rGsnxN4X8jB8//m1jpEW2TUOEs3JMlku3rX6g7/7f1I0/1R+o4p1RV2W79oTk0CxAVnA8CEf/AI5mYX9oTj3mrDocTu3/AFP8zl/EIGSV4/ehcj2iuwgXD8R/R/yzfqV6z/XMyAx/g5AWpZvs9eznwdwLC/gsYY/mv/MDGQvysda3AGtyauoLXtufxNZf+uP3Jm/in7mMYmH3KXI59oDYSLdEAgR+P+X/AMSvX/6p/cQJM7+nXpP5tMnK/wCp/iZAU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C5APgDASIAAhEBAxEB/8QAGwAAAgIDAQAAAAAAAAAAAAAABAUDBgABAgf/xAA1EAACAgIBAwMEAQMCBgIDAAABAgADBBEhBRIxE0FRBiJhcTIUI4EzQhU0UmJykSShQ7HB/8QAGAEAAwEBAAAAAAAAAAAAAAAAAQIDAAT/xAAhEQACAgIDAAMBAQAAAAAAAAAAAQIRAyESMUETMlEicf/aAAwDAQACEQMRAD8AcOm1PE3UNjmdkbWZUBxucvoxsjjUhddQlxrxILOTBIKBnGoPdsg8jiFWcbgGS5A2BsjmSZTpAr5aIHFY7hWRsN7gxD9RHvyEKMO0gfZrwZ11C70g+Sjf2Lh5HlD+Yre++xgLiGAGwRKRRzSdsZ4rCmlLGG0POp1nm/0fUXYqYaUH8yDJIfGqRN7CgmMrDbb05NJwpVRv3aMgA/UcQYeFhlCfVK9zEe03jddIRqkw0stKdpZhvctGV01a+kKLQDYBtmPtxuecNY9WUXrYqT7iNVAY/wDqTHrowsUCoJa6hifiVlUa20JWpZjwBGWfnXZSobmLFVAH6jXpeLjLiV3PYiWFddze34mAV96LaNLYhU/mdCokbPiXWq7oiJvMsGQwGiSPH6i7M6Ma1sz8Ardh+3/b/iTlopCNlbVDvgePgxp0/PzsXRpvfQ/2sdiR20EMbOwIGGwB4kuNV6i7Ei5nTHGPMT6kv325NCt+V4jWjreHdwWNbfDCV6jHHvNWVrvYi/Ix/jRb68qqz+Fin87koYfMojHs2QSP0dQqjOya1UJc2vgmMsorx0XPu34M3uVdetZNSfegf/MmX6mqQD1qnA/HMosiE4ljm4mq+o+nOObu3/yEJr6305zpcuvf5MbkI1QfqZqRV5dFn8LUb9MJKro38SD+o1mOSszR1JBqZqFMBHqZOyJkJjhVJG5ynk/gyViAnMgXQ3+4j0ZEjGQvzJGYCD2uPmK2OiG9gAdniJL81X9ZVYBeF7t/Ml6jmp3tTYjemeCwlYzzj41xqoLNTYuiCfH5gUbdk5z8RopkUvbQSPUVjoHw6/GoGSC50vbz/Ee0iuyLLtB22V47ved178+ZUiNO5RhIAgDs45/A8w7AybtUVP8AdTXaHPHMSqTteeBzqOOh59eLlepeqmvyS0AUx317rtVuPZj0AkshG/iUmvHbJscJ5HiEdWyvUyHeodqOxOvxCOjXf0Zc5Ffd3roA+OfeaT0FK2DJhZeO6v2o3xs7E2uBk227tdVB5/AjX1qkX7jzriDPlM2hUuz+pF5GXWJG6em1BB3dzP3fy3x/6j/peHZ6LNReRWFPep8H8REoynPdsKPiZ2Zi/wAb2A9wDE5fpRJLoZnFrdGA9uZFiY6ozLrQ8iK3yMnHbgkzlupWBvzFobkNsi2uhtb5gV+YWBFakk//AFN0IbtPaN7+YdWlYHaqiA3ITMMlp2nrowGo0Za1J2QJwyAjYmsNgnqXsP4cyJsdyCbDsxlQncxBk9uPpfHE1g9K+1QOwQIDfSBvQEc3oFaCWVhgRKQkLOOgLFZgDp2H+ZKcy/HsBoyLEI9+6Cd/p2FdTLDsjiXOVsbVfUnVagB/UllDb0R5/Es2F9X4tqAZKPU3uRyJT6sb1KS2vaBBjVYQf/Uypm5NHqNHWsC/XblJ/k6mTzAWd3JmQ0w8z1yzbHzxOOxvbUmABG5z4MVoogdkffniRWLrcMccQaze9RWiiKz9QpkVL61B43yJVsi98kf3ANj4E9CyahYhRhsGU7q3TTj2lqwe0zRl+kskPUKVXjgcyVPffj4muUHHma18ypGgipS3j/7kwqPaQfMjqOlBHiOKcdH6ZZl6+5D29vzEbY6QhuXuyVqIOvEOpwmc+T8Dc46YP6jMZiOQOD8SyUYwCiTmymOPosr6ePfnQhdWMq64EYCnQ0Jhr15HMkyyB1qGvE4urA1oQ0LNtWHTWufaajFdyge8jXAkCIrMD2x5l9NsYbVSYvWlkfsYa1Caji4slf28SbDZm13w6rB9exV1xG//AAitVHaujDVrQnTK3l0OXDrzudYqsKiHB37RrZV6dhRxyPE5bGNg0u+YowDjsA438xmVDVHfxBH6e9K9ygn5klFxaoAnnxMjPYty8cux7fA5gD1lCQRLQcdTXsjzE3UaRW414MHQ12isZShMnbDg8zgnus4h/UMcuneo8QGof3VnVFpxOWcakWDp9e6ACPaJuqU+jdLF09T6K/EB69Rx368cycXUgyVor4PxMnI8TJ0kLPZMawOgIndg4iPoeettS886jwt3CSTs6UcLyJFcsk1o7mnIIg8HQFaIpzqw40QDuNr/AHi6zm1QfmRY/hWc/AavbBdAmLCCrdpnpeb00ZXTmVRpiOP3PPc+hqb2DDTjgiXjpHNJGqQWB/AjPDzOzBuxX4LsGU/BitDpQR4I8wqqqxu3tAPG4G6Mk2Muh4JPr2EHk6B1wY+pqKgKRM+nMMthLs7G9/5jm3DAUMPaI03ssmkqFr1BV/UGt2bQFBOhD7B5GuZNg4+n9TtDCLVsa6ESd5P37HPiM8GsFlBG+7xDsnCFimxV0feQYmkvQa5EPGnsF2tDD0EC67REPWcIV2CxF0DLMRF/VqfUxnP/AEjcpONIWLpgvSKNqpaNGTzBOjlXTaEHQ1xGJWNBaBLsrnV17MhT8w/Cxv7QZh5iz6pc15GOF/3cx7gMLMOth7rJQScmgt6I7KVZGUga1Kx6RrzfS/MtzjUr+bSR1OuwD7SD/wC4Mi6o0GE6HpgD2EQ9aXlP/LUfhh26ibrQ+6tv+6JIaLARjg0lSPI8yt5dRxsrnxuW2k7EW9X6XdlMDjptvibHKnTFmrVhXTCGx1I+JnW6y2G2pD0RbaqzTepV1OiIxz17sZh+IW6kL2ihnhiJk3kjtucfmZOxbRztbLB0PMNFoVj+OZesLIFlY5lCfEZGDDyI66VnFdKTIvTtFIS8LcfEGsOjqbqvV6wd+0EyL1D63Fky0XZq9uDFb2AZFe/mS5OUoB+6IsjOH9TXz/uEl2x26R6NiANQAfeU7636aKz/AFdY1vhvzLd01w+KhHxF31fR6vRbjrZXmdS+pzs81pbbgHkeNRtjIPV9OvwdAf8A9gXT8Z7bl9MAuv36PwJY+i4PerZNmvuckCSmNDRZehqK6TWRrQjXW4r6aQt3YfJEagSmPaDLsV9QqNZ718HzDMEA4y6+JmandSwPxIcO0JQqnjQgVRnsLdoO1xFOdamFcHcfaxHPxGyMCuxFvXsFs7DamshXJ4PxDNWtAi6exguVQyBg6kEb4MW9U6xgY2PaL7lVu0/bvkzOn9HpwKOxNsSNszHyYi+qOgf8QK2VaWweWPxEcpem/wAFX0v9U1dNvyFzQ5qsO1K86lowPqSvquWaenVM1ajb2PwBPL8rGsxsp8ewadW7f3PS/pXoa9Ko7/U7muVWbftG80IpNvZP1Pp/9ayvY57k8ah/TyFpFfA7eJO6DUQdTzc3p9wsxKFtr1t1J5iVwdlLtD+0bGvmcGhdeAf8RX0Tq+T1TVr4ZppHuTyY79o6pi3Ql6jV6S+ovHzEnVrA1NZB/wB0tHUKg9Fi/Kmed3ZF3ea7eArcDU55rZRDGizRAHvxHmNSAnjmJejV+tZ6jeF8Sy1gBdRYRM2KOoViu9WA1vicWDvqI/EJ6x/s/cHTlf8AEzewMo3Vk9PMcfmZCvqKvtyifmZO7G7ijmktlsuw+DxFt1T0PtRxLRbSOYrzaQQQR7SbQ1A1XVhVUATF+Z1oG3YPEAzwydwihzsncygmbm0NcnqjONAwD1XewMfYgyEnY1JaRsiOopdCubfZ619P2d2BX/4yfrCGzpuQoG/sPEX/AErZ3YCD8R1cO6lh8iaPRTw836bj1O6FL+2w7UjXtLVRjri0LUvgSu/S2H6vXbxap7ULED87l2uxFZeBr9SDTGTBMa2uu9XZtR2nKg+0qmUtlLlHGvz8wmv6jrx8YJbWzOo8j3gxZUtSGaH1qd3B8SF6F1wIt+musN1h8p2UKEYBVHxHjLsS9KSsURdS61X0VUOQjNW50GX2MCwvqO/q+fVX0/HIxkb+87Rv1LBqygFuQOoOwCOIF0jEx8LJuShAnqEEiStrQavY/wBAiDZFYKniEL4nFn8ZWSTRih9b6KMjqq3hu3nbD5lzwWDUpr2UCJeocZJMM6df26BPE54S3so4KtDZhsRZnoCCx8xkHDLvcA6gQKmJj5KaEj2D9JuC91fjR4joaIlWxHK3bEstDhkBE2GXg2RUc5A2OZUPqDBrPbaw0Vbk/IlxtGxEXXKg+K4I4i5UCIt6Yi1j7fEcqRqV/ptpQ9h51HSPuTgwyWwbqo7gNe0DqbS8w7J+9yv4i3faxHxFYBD9TJ9/cJk7+oPvTevaZOvDL+SM1sv1y+YszE4Mb2DgxdnDSmFmKb1cAMwiFuDHfWW/uEfJiRvMeJJnO5NS+iBIJsHUILPTPou8PigAy0nlSJ5/9BZP9w1Ez0Acyce6Lx6Kf0F7aOuXUXJr7mI49ty4ldxRk45PW6rlH+wgxwv8Zo9sKAc7EW+oqf2D8Sl9WxsiprK1rd2HuonoDjY1FfUT6aMR5PG5HLBJ2PF+AH0NgHEw2vffffyQfaWrzFvRx/8AEr+dRkJfH9RXpkFy/aYjJKZncD7x7eQEJiG1h6hP5ksvZTGrQ5ouDp+ZrIsCqTuLVtIA7PInNtzWDR8Tc9UHhsEyiHfu+ZHWWXxJrU34m0r48yHpXwmpzWrGnBg+bl+tsA8Tm1SJAU4PzC2wUjms9rRriZXpkDfEUDiSdxC8QJtGkrLMLVdNqYq606jHIMCpzWReD4gXUM42oY8p2hFCmBoxRyQfeNcW4Om98xBRYzsw+IwrLVhTE6GasYWv/eA/EDzl7G7vmYclbLBrzO+o844b4gJ9MRdUHqUn9TJvL5qMyUg6Qso7PQHi3P8A4mMbPBi3O/gZ0skyhdYfd7D4MVtGXWAf6lj+YtMZEmczJnvMjALB9G3+l1MDfBE9SqbuUGePdCt9HqNTfmes4NoelTv2kXqRaHRJajf1COPHgwnx/mR77jJiPs48x4jHJifq7aOo33sRXnp6jncnl2imPsm6PZ/Z7TGgP5iPFY0+IS+bxqaE+KphlG2T51g7NAxHYrB9xhcHaoPzA7ORuTyb2PBUEUICu/xIrRyRO6LtLozVg8/E16N6Q8TakSN37RoTrG07aI8xPQnbKDIXQGS2kqSIMzzMCIWXR/c5J4PM21ncf1IWs0YowPfYVbSg8yJ1+zzuSXOGPEiZvtOzxMLZBWortJHvDwwZdRa7c7Enrt+39RjWTdnazEedbhF7izBOzB1fdXePIgzZJ7DV7bmoD2C3A9pEySkb/UyZDUi9WsNai3MYdpH4hlx8wC/bKROk5GUnrI/vNFRj7rdOmJHzEbCOiTOJyfM6M51GAT4j9mQjfBnqXRcjvw0JnlKHTA/megfT2RvDUbnPntNMti2WuptkQweIlx8seulfzHKc8e0fFLkh2gZ7VQMN+IFY3cSfmDhmfIt2T/IyVz2rJt2WiqRC76BEha3TDfIE1Y2yYPY3I58yTY47W4PSqr4MGdOSomukuGYqeT7bjG3DBIYN26lknJWTbpgAx3KhgDqdX6rq5B/zJcjPow69WsO72iLqPW2yPtQAKYHS6Crkye9h+pvp9yet9x4iNrsizhm0JOrf05BDd2/P4kunY/F0PMq2pWJ3xFd+SinzA772sHJMiPa+ud8TPbNxoLqyK3Yjepzln00LAgj9wJ61A2nn3kdjEVFQSZkgNHLZYHO5DblgDg8QcoGJBkVlIHGzqOoom2wxb1cHRknrDt8+YAtZA+0+JExffafeHimLbHi2ax/3Bu4G9plX34iAnkQNbNW8wUNyD2fQmSAv3LMmGsvVngwSzgmFPsCBXtre5Y5mV7rg2GMrhEsHVySWiRk1qOiTISnG9SPsJ9oQdCbTbHgQ2AhqqLOAeJauj3ejT27leSp3f/pEe4CBEHO5DNtF8KHNGR22iwnwZYaur4xrBNgB9xKj3/doSK7aqZOMnHovJWWPHuW3JudDtSeJNc+k2Il6ZZ2V6+Ye1+1Ih5BRE7iQXWDuH4guVlemdHzF92Ta7HSkSdWxx3XmLQpcNz7aMkyvqRhWKkBOxyZXa6rbn7SW0ZKm1rKBN6Ou7XiUVoRq3ZNl3PmJ6nOt6kGMqp91h5B4mjc1NTU2Ag72NzTuprHyYKGTCs3IR7B2KANTmsd/6gYMJptAHJ5goPKjq4aAO/Ej3oA+JK1iHYYbEHyLgxBI0oGgJqA5mmtIB1BWv55mWWE8jxBbLN+QIyROUjdln37Hid9wcb94OdkbnVRAPPIjUT5EgJ7jJKwGIJE5RQOdcHxCK01WWHzAxkzgsazr/wBQS06O/eEWt3DfxILdFDMgyMqt40Zkgo+59TIzVATPUGUFYqzQRuMmfiLc0gtuVIsQ549QbHn3ii+s74j29QWIHgxTmHt414msWgSunvbmMaqqqk2dbi+u0KeZOL1bzMwI4yrwG7U4h2DcWQaia777Pt+YxxXGNWO7+be0Sa0UxypjP1CjA7m3Y2tBq27zswtGA8SB0JhlAIrXfGpM7HQI9pHR9yAGS+3aBsiahlsDzKBdaHJ1xInCBDv2EKdtj/8AcBySN6ENBbI0sZDpTz8zmq+yq0sDzvZB95vt0QZFeNOG9oyROUjnNy7MvINluu7WuBqRpbsaPkTYTufa/wCZHl1mpiV8RqE5Ube3jidC/S+fMEQd/wCzObA9eviHiD5A05WveYbPUB1BB9y8eZ3VtNg/EPADyHFtuhoGCNYSZ3fWfU/Ei7CHAMeMUTlIPxqWereuJjVtWCdcajHDqLY6qo9pH1EdtJRRzqL6G9ACXKagN6YGMVOscEEeOYlVNHthjsy1aQn8wSiGMiQqSrAe44kFo2gA40CZItpARSCCZxkfbUT7sdCKkPdkWGPvJ+Zkmxqj36/MyZmWj0C08RP1C3saNrYj6n/MSrJsHqDWnWpHldN7+fmGY3mE3fwX9yTbQ8YplXu6eyg6MBsR6To7ljv8xT1DwY0ZM04JKwagqD3n2kTXH1O9j+hMX/TkN/8AL/EfsjdIbYl4bXMNFmj5ibD8mMk/kP1JSVMvGTaG+PdsbB51Nf1DB2O/EFxf5N+p2fLRGVQUr9y8jW4JlFU8ydP4rBM+FCykZUwsUgGD3W9rGsnxN4X8jB8//m1jpEW2TUOEs3JMlku3rX6g7/7f1I0/1R+o4p1RV2W79oTk0CxAVnA8CEf/AI5mYX9oTj3mrDocTu3/AFP8zl/EIGSV4/ehcj2iuwgXD8R/R/yzfqV6z/XMyAx/g5AWpZvs9eznwdwLC/gsYY/mv/MDGQvysda3AGtyauoLXtufxNZf+uP3Jm/in7mMYmH3KXI59oDYSLdEAgR+P+X/AMSvX/6p/cQJM7+nXpP5tMnK/wCp/iZAU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www.petsclan.com/wp-content/uploads/2012/10/doganem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6102674" cy="455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67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Case history</a:t>
            </a:r>
          </a:p>
          <a:p>
            <a:r>
              <a:rPr lang="en-US" dirty="0" smtClean="0"/>
              <a:t>Clinical signs</a:t>
            </a:r>
          </a:p>
          <a:p>
            <a:r>
              <a:rPr lang="en-US" dirty="0" smtClean="0"/>
              <a:t>Lab diagnosis: </a:t>
            </a:r>
          </a:p>
          <a:p>
            <a:pPr lvl="1"/>
            <a:r>
              <a:rPr lang="en-US" dirty="0" smtClean="0"/>
              <a:t>complete blood picture</a:t>
            </a:r>
          </a:p>
          <a:p>
            <a:pPr lvl="1"/>
            <a:r>
              <a:rPr lang="en-US" dirty="0" smtClean="0"/>
              <a:t>Determination of iron level in serum</a:t>
            </a:r>
            <a:endParaRPr lang="en-US" dirty="0"/>
          </a:p>
        </p:txBody>
      </p:sp>
    </p:spTree>
    <p:extLst>
      <p:ext uri="{BB962C8B-B14F-4D97-AF65-F5344CB8AC3E}">
        <p14:creationId xmlns:p14="http://schemas.microsoft.com/office/powerpoint/2010/main" val="117199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US" dirty="0" smtClean="0"/>
              <a:t>Treatment </a:t>
            </a:r>
            <a:endParaRPr lang="en-US"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Iron supplementation </a:t>
            </a:r>
            <a:r>
              <a:rPr lang="en-US" dirty="0" smtClean="0"/>
              <a:t>with intramuscular </a:t>
            </a:r>
            <a:r>
              <a:rPr lang="en-US" dirty="0"/>
              <a:t>injectable iron in iron </a:t>
            </a:r>
            <a:r>
              <a:rPr lang="en-US" dirty="0" smtClean="0"/>
              <a:t>deficient patients </a:t>
            </a:r>
            <a:r>
              <a:rPr lang="en-US" dirty="0"/>
              <a:t>is </a:t>
            </a:r>
            <a:r>
              <a:rPr lang="en-US" dirty="0" smtClean="0"/>
              <a:t>useful (iron dextran)</a:t>
            </a:r>
          </a:p>
          <a:p>
            <a:endParaRPr lang="en-US" dirty="0"/>
          </a:p>
        </p:txBody>
      </p:sp>
    </p:spTree>
    <p:extLst>
      <p:ext uri="{BB962C8B-B14F-4D97-AF65-F5344CB8AC3E}">
        <p14:creationId xmlns:p14="http://schemas.microsoft.com/office/powerpoint/2010/main" val="1898402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269</TotalTime>
  <Words>245</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Iron deficiency in pet animals</vt:lpstr>
      <vt:lpstr>Definition </vt:lpstr>
      <vt:lpstr>Etiology </vt:lpstr>
      <vt:lpstr>Pathogenesis </vt:lpstr>
      <vt:lpstr>Clinical symptoms</vt:lpstr>
      <vt:lpstr>Pale oral mm in a dog due to anaemia</vt:lpstr>
      <vt:lpstr>Diagnosis </vt:lpstr>
      <vt:lpstr>Treatment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Zinc deficiency in pet animals</dc:title>
  <dc:creator>dr.mohamedghanem</dc:creator>
  <cp:lastModifiedBy>dr.mohamedghanem</cp:lastModifiedBy>
  <cp:revision>10</cp:revision>
  <dcterms:created xsi:type="dcterms:W3CDTF">2013-10-03T09:36:02Z</dcterms:created>
  <dcterms:modified xsi:type="dcterms:W3CDTF">2013-10-03T14:05:35Z</dcterms:modified>
</cp:coreProperties>
</file>